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aleway"/>
      <p:regular r:id="rId24"/>
      <p:bold r:id="rId25"/>
      <p:italic r:id="rId26"/>
      <p:boldItalic r:id="rId27"/>
    </p:embeddedFont>
    <p:embeddedFont>
      <p:font typeface="Raleway ExtraBold"/>
      <p:bold r:id="rId28"/>
      <p:boldItalic r:id="rId29"/>
    </p:embeddedFont>
    <p:embeddedFont>
      <p:font typeface="Roboto"/>
      <p:regular r:id="rId30"/>
      <p:bold r:id="rId31"/>
      <p:italic r:id="rId32"/>
      <p:boldItalic r:id="rId33"/>
    </p:embeddedFont>
    <p:embeddedFont>
      <p:font typeface="Lato"/>
      <p:regular r:id="rId34"/>
      <p:bold r:id="rId35"/>
      <p:italic r:id="rId36"/>
      <p:boldItalic r:id="rId37"/>
    </p:embeddedFont>
    <p:embeddedFont>
      <p:font typeface="Lato Black"/>
      <p:bold r:id="rId38"/>
      <p:boldItalic r:id="rId39"/>
    </p:embeddedFont>
    <p:embeddedFont>
      <p:font typeface="EB Garamond ExtraBold"/>
      <p:bold r:id="rId40"/>
      <p:boldItalic r:id="rId41"/>
    </p:embeddedFont>
    <p:embeddedFont>
      <p:font typeface="Source Code Pro Medium"/>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4E3AFC7-4CD6-4324-A44C-7F75AF438238}">
  <a:tblStyle styleId="{94E3AFC7-4CD6-4324-A44C-7F75AF43823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BGaramondExtraBold-bold.fntdata"/><Relationship Id="rId20" Type="http://schemas.openxmlformats.org/officeDocument/2006/relationships/slide" Target="slides/slide14.xml"/><Relationship Id="rId42" Type="http://schemas.openxmlformats.org/officeDocument/2006/relationships/font" Target="fonts/SourceCodeProMedium-regular.fntdata"/><Relationship Id="rId41" Type="http://schemas.openxmlformats.org/officeDocument/2006/relationships/font" Target="fonts/EBGaramondExtraBold-boldItalic.fntdata"/><Relationship Id="rId22" Type="http://schemas.openxmlformats.org/officeDocument/2006/relationships/slide" Target="slides/slide16.xml"/><Relationship Id="rId44" Type="http://schemas.openxmlformats.org/officeDocument/2006/relationships/font" Target="fonts/SourceCodeProMedium-italic.fntdata"/><Relationship Id="rId21" Type="http://schemas.openxmlformats.org/officeDocument/2006/relationships/slide" Target="slides/slide15.xml"/><Relationship Id="rId43" Type="http://schemas.openxmlformats.org/officeDocument/2006/relationships/font" Target="fonts/SourceCodeProMedium-bold.fntdata"/><Relationship Id="rId24" Type="http://schemas.openxmlformats.org/officeDocument/2006/relationships/font" Target="fonts/Raleway-regular.fntdata"/><Relationship Id="rId23" Type="http://schemas.openxmlformats.org/officeDocument/2006/relationships/slide" Target="slides/slide17.xml"/><Relationship Id="rId45" Type="http://schemas.openxmlformats.org/officeDocument/2006/relationships/font" Target="fonts/SourceCodeProMedium-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RalewayExtraBold-bold.fntdata"/><Relationship Id="rId27" Type="http://schemas.openxmlformats.org/officeDocument/2006/relationships/font" Target="fonts/Raleway-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ExtraBold-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5.xml"/><Relationship Id="rId33" Type="http://schemas.openxmlformats.org/officeDocument/2006/relationships/font" Target="fonts/Roboto-boldItalic.fntdata"/><Relationship Id="rId10" Type="http://schemas.openxmlformats.org/officeDocument/2006/relationships/slide" Target="slides/slide4.xml"/><Relationship Id="rId32" Type="http://schemas.openxmlformats.org/officeDocument/2006/relationships/font" Target="fonts/Roboto-italic.fntdata"/><Relationship Id="rId13" Type="http://schemas.openxmlformats.org/officeDocument/2006/relationships/slide" Target="slides/slide7.xml"/><Relationship Id="rId35" Type="http://schemas.openxmlformats.org/officeDocument/2006/relationships/font" Target="fonts/Lato-bold.fntdata"/><Relationship Id="rId12" Type="http://schemas.openxmlformats.org/officeDocument/2006/relationships/slide" Target="slides/slide6.xml"/><Relationship Id="rId34" Type="http://schemas.openxmlformats.org/officeDocument/2006/relationships/font" Target="fonts/Lato-regular.fntdata"/><Relationship Id="rId15" Type="http://schemas.openxmlformats.org/officeDocument/2006/relationships/slide" Target="slides/slide9.xml"/><Relationship Id="rId37" Type="http://schemas.openxmlformats.org/officeDocument/2006/relationships/font" Target="fonts/Lato-boldItalic.fntdata"/><Relationship Id="rId14" Type="http://schemas.openxmlformats.org/officeDocument/2006/relationships/slide" Target="slides/slide8.xml"/><Relationship Id="rId36" Type="http://schemas.openxmlformats.org/officeDocument/2006/relationships/font" Target="fonts/Lato-italic.fntdata"/><Relationship Id="rId17" Type="http://schemas.openxmlformats.org/officeDocument/2006/relationships/slide" Target="slides/slide11.xml"/><Relationship Id="rId39" Type="http://schemas.openxmlformats.org/officeDocument/2006/relationships/font" Target="fonts/LatoBlack-boldItalic.fntdata"/><Relationship Id="rId16" Type="http://schemas.openxmlformats.org/officeDocument/2006/relationships/slide" Target="slides/slide10.xml"/><Relationship Id="rId38" Type="http://schemas.openxmlformats.org/officeDocument/2006/relationships/font" Target="fonts/LatoBlack-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everyone! I hope you're all doing well. My name is [Your Name], and I'm excited to be here today to walk you through our project, the "Robotic Vacuum Cleaner," under the guidance of Professor Veeresh Deshpande. Along with me, are Arya Agarwal, Sumit Londhe, and Yabaji Pratik Sanjay. Today, we're going to explore the fascinating world of robotic vacuum cleaners. Let's dive in!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bf98a52d3b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bf98a52d3b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cbd9211a7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cbd9211a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6e79c8e91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6e79c8e91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c75e6d63f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c75e6d63f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e79c8e91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6e79c8e91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6e79c8e91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6e79c8e91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6e79c8e91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6e79c8e91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67d70eb5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67d70eb5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D1D5DB"/>
              </a:solidFill>
              <a:highlight>
                <a:srgbClr val="343541"/>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6ad1535b8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6ad1535b8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6e79c8e91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6e79c8e91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6e79c8e91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6e79c8e91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e79c8e91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6e79c8e91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6cdab2005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6cdab2005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highlight>
                  <a:srgbClr val="FFFFFF"/>
                </a:highlight>
              </a:rPr>
              <a:t>Now I'll talk about the methodology we'll be using for our project</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This flow chart illustrates the workflow of our  project</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We begin with collaborative brainstorming, which involves exploring available resources and products, as well as conducting research and literature surveys on the designs and functionalities of models available in the market</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"Next, we divide our process into subtasks based on mechanical, electrical, algorithm, and app development.</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In our mechanical phase, we'll define dimensions and weight based on specifications and design a CAD model for visualization. Electrical tasks involve selecting components, designing circuit schematics, and integrating a WiFi module. Algorithm work focuses on path planning and optimization. As for app development, our initial task is to learn Flutter and become familiar with it to create our app. Then we will make a prototype model from wood and Assembleing the mechanical and electronic components into a final prototype and conductiterative testing and refinement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After a satisfactory number of tests we proceed to fabrication. Then next final testing and then documentation</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a:t>// Also explain the chart in little bit detail.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e3bf86f570c83b7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e3bf86f570c83b7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e3bf86f570c83b7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e3bf86f570c83b7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108" y="1313285"/>
            <a:ext cx="3459716" cy="2670463"/>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273" y="1401826"/>
            <a:ext cx="3268500" cy="18129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drive.google.com/file/d/1XXJBCTLLqHCSWckM8o-R1NIVCXx29p5G/view?usp=sha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ctrTitle"/>
          </p:nvPr>
        </p:nvSpPr>
        <p:spPr>
          <a:xfrm>
            <a:off x="227650" y="1155950"/>
            <a:ext cx="47025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Robotic </a:t>
            </a:r>
            <a:endParaRPr/>
          </a:p>
          <a:p>
            <a:pPr indent="0" lvl="0" marL="0" rtl="0" algn="l">
              <a:spcBef>
                <a:spcPts val="0"/>
              </a:spcBef>
              <a:spcAft>
                <a:spcPts val="0"/>
              </a:spcAft>
              <a:buNone/>
            </a:pPr>
            <a:r>
              <a:rPr lang="en"/>
              <a:t>Vacuum </a:t>
            </a:r>
            <a:r>
              <a:rPr lang="en"/>
              <a:t>Cleaner</a:t>
            </a:r>
            <a:endParaRPr/>
          </a:p>
        </p:txBody>
      </p:sp>
      <p:sp>
        <p:nvSpPr>
          <p:cNvPr id="136" name="Google Shape;136;p17"/>
          <p:cNvSpPr txBox="1"/>
          <p:nvPr>
            <p:ph idx="1" type="subTitle"/>
          </p:nvPr>
        </p:nvSpPr>
        <p:spPr>
          <a:xfrm>
            <a:off x="333025" y="2950025"/>
            <a:ext cx="4147200" cy="16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Guide - Prof. Veeresh Deshpande</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300"/>
              <a:t>Alok Kumar                                                   210070006</a:t>
            </a:r>
            <a:endParaRPr sz="1300"/>
          </a:p>
          <a:p>
            <a:pPr indent="0" lvl="0" marL="0" rtl="0" algn="l">
              <a:spcBef>
                <a:spcPts val="0"/>
              </a:spcBef>
              <a:spcAft>
                <a:spcPts val="0"/>
              </a:spcAft>
              <a:buNone/>
            </a:pPr>
            <a:r>
              <a:rPr lang="en" sz="1300"/>
              <a:t>Arya Agarwal</a:t>
            </a:r>
            <a:r>
              <a:rPr lang="en" sz="1300"/>
              <a:t>                                               210070012</a:t>
            </a:r>
            <a:endParaRPr sz="1300"/>
          </a:p>
          <a:p>
            <a:pPr indent="0" lvl="0" marL="0" rtl="0" algn="l">
              <a:spcBef>
                <a:spcPts val="0"/>
              </a:spcBef>
              <a:spcAft>
                <a:spcPts val="0"/>
              </a:spcAft>
              <a:buNone/>
            </a:pPr>
            <a:r>
              <a:rPr lang="en" sz="1300"/>
              <a:t>Sumit Londhe                                               </a:t>
            </a:r>
            <a:r>
              <a:rPr lang="en" sz="1300"/>
              <a:t>210070089</a:t>
            </a:r>
            <a:endParaRPr sz="1300"/>
          </a:p>
          <a:p>
            <a:pPr indent="0" lvl="0" marL="0" rtl="0" algn="l">
              <a:spcBef>
                <a:spcPts val="0"/>
              </a:spcBef>
              <a:spcAft>
                <a:spcPts val="0"/>
              </a:spcAft>
              <a:buNone/>
            </a:pPr>
            <a:r>
              <a:rPr lang="en" sz="1300"/>
              <a:t>Yabaji Pratik Sanjay                                  </a:t>
            </a:r>
            <a:r>
              <a:rPr lang="en" sz="1300"/>
              <a:t>210070094</a:t>
            </a:r>
            <a:endParaRPr sz="1300"/>
          </a:p>
        </p:txBody>
      </p:sp>
      <p:sp>
        <p:nvSpPr>
          <p:cNvPr id="137" name="Google Shape;137;p17"/>
          <p:cNvSpPr txBox="1"/>
          <p:nvPr>
            <p:ph idx="1" type="subTitle"/>
          </p:nvPr>
        </p:nvSpPr>
        <p:spPr>
          <a:xfrm>
            <a:off x="8090100" y="4712400"/>
            <a:ext cx="10539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MON-02</a:t>
            </a:r>
            <a:endParaRPr sz="1200"/>
          </a:p>
        </p:txBody>
      </p:sp>
      <p:pic>
        <p:nvPicPr>
          <p:cNvPr id="138" name="Google Shape;138;p17"/>
          <p:cNvPicPr preferRelativeResize="0"/>
          <p:nvPr/>
        </p:nvPicPr>
        <p:blipFill>
          <a:blip r:embed="rId3">
            <a:alphaModFix/>
          </a:blip>
          <a:stretch>
            <a:fillRect/>
          </a:stretch>
        </p:blipFill>
        <p:spPr>
          <a:xfrm>
            <a:off x="4756975" y="1194775"/>
            <a:ext cx="3927526" cy="2945626"/>
          </a:xfrm>
          <a:prstGeom prst="rect">
            <a:avLst/>
          </a:prstGeom>
          <a:noFill/>
          <a:ln>
            <a:noFill/>
          </a:ln>
        </p:spPr>
      </p:pic>
      <p:sp>
        <p:nvSpPr>
          <p:cNvPr id="139" name="Google Shape;139;p17"/>
          <p:cNvSpPr txBox="1"/>
          <p:nvPr/>
        </p:nvSpPr>
        <p:spPr>
          <a:xfrm>
            <a:off x="7441300" y="4140400"/>
            <a:ext cx="1243200" cy="1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1"/>
                </a:solidFill>
                <a:latin typeface="Lato"/>
                <a:ea typeface="Lato"/>
                <a:cs typeface="Lato"/>
                <a:sym typeface="Lato"/>
              </a:rPr>
              <a:t>Image from pixel.com</a:t>
            </a:r>
            <a:endParaRPr sz="1100">
              <a:solidFill>
                <a:schemeClr val="accent1"/>
              </a:solidFill>
              <a:latin typeface="Lato"/>
              <a:ea typeface="Lato"/>
              <a:cs typeface="Lato"/>
              <a:sym typeface="Lato"/>
            </a:endParaRPr>
          </a:p>
        </p:txBody>
      </p:sp>
      <p:sp>
        <p:nvSpPr>
          <p:cNvPr id="140" name="Google Shape;140;p17"/>
          <p:cNvSpPr txBox="1"/>
          <p:nvPr/>
        </p:nvSpPr>
        <p:spPr>
          <a:xfrm>
            <a:off x="5370700" y="569400"/>
            <a:ext cx="3313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FF9900"/>
              </a:solidFill>
              <a:latin typeface="Lato Black"/>
              <a:ea typeface="Lato Black"/>
              <a:cs typeface="Lato Black"/>
              <a:sym typeface="Lato Black"/>
            </a:endParaRPr>
          </a:p>
        </p:txBody>
      </p:sp>
      <p:sp>
        <p:nvSpPr>
          <p:cNvPr id="141" name="Google Shape;141;p17"/>
          <p:cNvSpPr txBox="1"/>
          <p:nvPr/>
        </p:nvSpPr>
        <p:spPr>
          <a:xfrm>
            <a:off x="383025" y="4486875"/>
            <a:ext cx="33138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142" name="Google Shape;142;p17"/>
          <p:cNvSpPr txBox="1"/>
          <p:nvPr/>
        </p:nvSpPr>
        <p:spPr>
          <a:xfrm>
            <a:off x="3227375" y="0"/>
            <a:ext cx="3313800" cy="5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accent1"/>
                </a:solidFill>
                <a:latin typeface="Raleway ExtraBold"/>
                <a:ea typeface="Raleway ExtraBold"/>
                <a:cs typeface="Raleway ExtraBold"/>
                <a:sym typeface="Raleway ExtraBold"/>
              </a:rPr>
              <a:t>FINAL PRESENTATION</a:t>
            </a:r>
            <a:endParaRPr sz="2100">
              <a:solidFill>
                <a:schemeClr val="accent1"/>
              </a:solidFill>
              <a:latin typeface="Raleway ExtraBold"/>
              <a:ea typeface="Raleway ExtraBold"/>
              <a:cs typeface="Raleway ExtraBold"/>
              <a:sym typeface="Raleway ExtraBold"/>
            </a:endParaRPr>
          </a:p>
        </p:txBody>
      </p:sp>
      <p:pic>
        <p:nvPicPr>
          <p:cNvPr id="143" name="Google Shape;143;p17"/>
          <p:cNvPicPr preferRelativeResize="0"/>
          <p:nvPr/>
        </p:nvPicPr>
        <p:blipFill>
          <a:blip r:embed="rId4">
            <a:alphaModFix/>
          </a:blip>
          <a:stretch>
            <a:fillRect/>
          </a:stretch>
        </p:blipFill>
        <p:spPr>
          <a:xfrm>
            <a:off x="0" y="-50075"/>
            <a:ext cx="1537645" cy="675450"/>
          </a:xfrm>
          <a:prstGeom prst="rect">
            <a:avLst/>
          </a:prstGeom>
          <a:noFill/>
          <a:ln>
            <a:noFill/>
          </a:ln>
        </p:spPr>
      </p:pic>
      <p:sp>
        <p:nvSpPr>
          <p:cNvPr id="144" name="Google Shape;144;p17"/>
          <p:cNvSpPr txBox="1"/>
          <p:nvPr/>
        </p:nvSpPr>
        <p:spPr>
          <a:xfrm>
            <a:off x="333025" y="2475138"/>
            <a:ext cx="5328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Sponsored by </a:t>
            </a:r>
            <a:r>
              <a:rPr b="1" lang="en" sz="1300">
                <a:solidFill>
                  <a:schemeClr val="accent1"/>
                </a:solidFill>
                <a:latin typeface="Courier New"/>
                <a:ea typeface="Courier New"/>
                <a:cs typeface="Courier New"/>
                <a:sym typeface="Courier New"/>
              </a:rPr>
              <a:t>WEL,IIT Bombay</a:t>
            </a:r>
            <a:endParaRPr b="1" sz="1300">
              <a:solidFill>
                <a:schemeClr val="accent1"/>
              </a:solidFill>
              <a:latin typeface="Courier New"/>
              <a:ea typeface="Courier New"/>
              <a:cs typeface="Courier New"/>
              <a:sym typeface="Courier New"/>
            </a:endParaRPr>
          </a:p>
        </p:txBody>
      </p:sp>
      <p:sp>
        <p:nvSpPr>
          <p:cNvPr id="145" name="Google Shape;145;p17"/>
          <p:cNvSpPr txBox="1"/>
          <p:nvPr/>
        </p:nvSpPr>
        <p:spPr>
          <a:xfrm>
            <a:off x="5714775" y="654750"/>
            <a:ext cx="20328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rgbClr val="374151"/>
                </a:solidFill>
                <a:latin typeface="EB Garamond ExtraBold"/>
                <a:ea typeface="EB Garamond ExtraBold"/>
                <a:cs typeface="EB Garamond ExtraBold"/>
                <a:sym typeface="EB Garamond ExtraBold"/>
              </a:rPr>
              <a:t>SAफAY 1.0</a:t>
            </a:r>
            <a:endParaRPr sz="2900">
              <a:solidFill>
                <a:srgbClr val="374151"/>
              </a:solidFill>
              <a:latin typeface="EB Garamond ExtraBold"/>
              <a:ea typeface="EB Garamond ExtraBold"/>
              <a:cs typeface="EB Garamond ExtraBold"/>
              <a:sym typeface="EB Garamond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6"/>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Faced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graphicFrame>
        <p:nvGraphicFramePr>
          <p:cNvPr id="213" name="Google Shape;213;p27"/>
          <p:cNvGraphicFramePr/>
          <p:nvPr/>
        </p:nvGraphicFramePr>
        <p:xfrm>
          <a:off x="952500" y="271350"/>
          <a:ext cx="3000000" cy="3000000"/>
        </p:xfrm>
        <a:graphic>
          <a:graphicData uri="http://schemas.openxmlformats.org/drawingml/2006/table">
            <a:tbl>
              <a:tblPr>
                <a:noFill/>
                <a:tableStyleId>{94E3AFC7-4CD6-4324-A44C-7F75AF438238}</a:tableStyleId>
              </a:tblPr>
              <a:tblGrid>
                <a:gridCol w="3838375"/>
                <a:gridCol w="3838375"/>
              </a:tblGrid>
              <a:tr h="100000">
                <a:tc>
                  <a:txBody>
                    <a:bodyPr/>
                    <a:lstStyle/>
                    <a:p>
                      <a:pPr indent="0" lvl="0" marL="0" rtl="0" algn="l">
                        <a:spcBef>
                          <a:spcPts val="0"/>
                        </a:spcBef>
                        <a:spcAft>
                          <a:spcPts val="0"/>
                        </a:spcAft>
                        <a:buNone/>
                      </a:pPr>
                      <a:r>
                        <a:rPr b="1" lang="en"/>
                        <a:t>Challenges Faced</a:t>
                      </a:r>
                      <a:endParaRPr b="1"/>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a:t>Solution Found</a:t>
                      </a:r>
                      <a:endParaRPr b="1"/>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381000">
                <a:tc>
                  <a:txBody>
                    <a:bodyPr/>
                    <a:lstStyle/>
                    <a:p>
                      <a:pPr indent="0" lvl="0" marL="0" rtl="0" algn="l">
                        <a:spcBef>
                          <a:spcPts val="0"/>
                        </a:spcBef>
                        <a:spcAft>
                          <a:spcPts val="0"/>
                        </a:spcAft>
                        <a:buNone/>
                      </a:pPr>
                      <a:r>
                        <a:rPr lang="en"/>
                        <a:t>Finding an efficient path algorithm for robotic vacuum cleaners.</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Developed a </a:t>
                      </a:r>
                      <a:r>
                        <a:rPr b="1" lang="en"/>
                        <a:t>mapping system</a:t>
                      </a:r>
                      <a:r>
                        <a:rPr lang="en"/>
                        <a:t> with encoders for optimized room coverage.</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Achieving precise 90-degree turns with unsynchronized encoders of the motors</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t>Calibrated</a:t>
                      </a:r>
                      <a:r>
                        <a:rPr lang="en"/>
                        <a:t> some constants with rigorous testing</a:t>
                      </a:r>
                      <a:r>
                        <a:rPr lang="en"/>
                        <a:t>.</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Difficulty in triggering the ultrasonic sensor efficiently due to WiFi code delays</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Utilized the </a:t>
                      </a:r>
                      <a:r>
                        <a:rPr b="1" lang="en"/>
                        <a:t>second core</a:t>
                      </a:r>
                      <a:r>
                        <a:rPr lang="en"/>
                        <a:t> of the Raspberry Pi Pico for separate sensor triggering.</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Making water-tight joints</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Used </a:t>
                      </a:r>
                      <a:r>
                        <a:rPr b="1" lang="en"/>
                        <a:t>Araldite</a:t>
                      </a:r>
                      <a:r>
                        <a:rPr lang="en"/>
                        <a:t> and insulated tappin</a:t>
                      </a:r>
                      <a:r>
                        <a:rPr lang="en"/>
                        <a:t>g</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PCB and modules were getting damaged due to high current flowing through them.</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Designed a new PCB which cater all the current measurements and have </a:t>
                      </a:r>
                      <a:r>
                        <a:rPr b="1" lang="en"/>
                        <a:t>increased </a:t>
                      </a:r>
                      <a:r>
                        <a:rPr lang="en"/>
                        <a:t>track width.</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Exact chips for motor driver, mosfet driver were difficult to find in market</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Ultimately we had </a:t>
                      </a:r>
                      <a:r>
                        <a:rPr b="1" lang="en"/>
                        <a:t>de-solder</a:t>
                      </a:r>
                      <a:r>
                        <a:rPr lang="en"/>
                        <a:t> the chips from the modules we had</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Stopping and controlling water flow was difficult to find for small sizes</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Utilised </a:t>
                      </a:r>
                      <a:r>
                        <a:rPr b="1" lang="en"/>
                        <a:t>Peristaltic</a:t>
                      </a:r>
                      <a:r>
                        <a:rPr b="1" lang="en"/>
                        <a:t> Pump</a:t>
                      </a:r>
                      <a:r>
                        <a:rPr lang="en"/>
                        <a:t> which acts as a valve as well as controlled speed</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8"/>
          <p:cNvPicPr preferRelativeResize="0"/>
          <p:nvPr/>
        </p:nvPicPr>
        <p:blipFill>
          <a:blip r:embed="rId3">
            <a:alphaModFix/>
          </a:blip>
          <a:stretch>
            <a:fillRect/>
          </a:stretch>
        </p:blipFill>
        <p:spPr>
          <a:xfrm>
            <a:off x="111425" y="797625"/>
            <a:ext cx="4087752" cy="3065826"/>
          </a:xfrm>
          <a:prstGeom prst="rect">
            <a:avLst/>
          </a:prstGeom>
          <a:noFill/>
          <a:ln>
            <a:noFill/>
          </a:ln>
        </p:spPr>
      </p:pic>
      <p:pic>
        <p:nvPicPr>
          <p:cNvPr id="219" name="Google Shape;219;p28"/>
          <p:cNvPicPr preferRelativeResize="0"/>
          <p:nvPr/>
        </p:nvPicPr>
        <p:blipFill>
          <a:blip r:embed="rId4">
            <a:alphaModFix/>
          </a:blip>
          <a:stretch>
            <a:fillRect/>
          </a:stretch>
        </p:blipFill>
        <p:spPr>
          <a:xfrm>
            <a:off x="4813725" y="797625"/>
            <a:ext cx="3502725" cy="3515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9"/>
          <p:cNvSpPr txBox="1"/>
          <p:nvPr>
            <p:ph type="title"/>
          </p:nvPr>
        </p:nvSpPr>
        <p:spPr>
          <a:xfrm>
            <a:off x="658900" y="21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Broad Work Division</a:t>
            </a:r>
            <a:endParaRPr/>
          </a:p>
        </p:txBody>
      </p:sp>
      <p:graphicFrame>
        <p:nvGraphicFramePr>
          <p:cNvPr id="225" name="Google Shape;225;p29"/>
          <p:cNvGraphicFramePr/>
          <p:nvPr/>
        </p:nvGraphicFramePr>
        <p:xfrm>
          <a:off x="791600" y="1204725"/>
          <a:ext cx="3000000" cy="3000000"/>
        </p:xfrm>
        <a:graphic>
          <a:graphicData uri="http://schemas.openxmlformats.org/drawingml/2006/table">
            <a:tbl>
              <a:tblPr>
                <a:noFill/>
                <a:tableStyleId>{94E3AFC7-4CD6-4324-A44C-7F75AF438238}</a:tableStyleId>
              </a:tblPr>
              <a:tblGrid>
                <a:gridCol w="1809750"/>
                <a:gridCol w="2373050"/>
                <a:gridCol w="1686850"/>
                <a:gridCol w="1369350"/>
              </a:tblGrid>
              <a:tr h="381000">
                <a:tc>
                  <a:txBody>
                    <a:bodyPr/>
                    <a:lstStyle/>
                    <a:p>
                      <a:pPr indent="0" lvl="0" marL="0" rtl="0" algn="l">
                        <a:spcBef>
                          <a:spcPts val="0"/>
                        </a:spcBef>
                        <a:spcAft>
                          <a:spcPts val="0"/>
                        </a:spcAft>
                        <a:buNone/>
                      </a:pPr>
                      <a:r>
                        <a:rPr b="1" lang="en"/>
                        <a:t>Member</a:t>
                      </a:r>
                      <a:endParaRPr b="1"/>
                    </a:p>
                  </a:txBody>
                  <a:tcPr marT="91425" marB="91425" marR="91425" marL="91425"/>
                </a:tc>
                <a:tc>
                  <a:txBody>
                    <a:bodyPr/>
                    <a:lstStyle/>
                    <a:p>
                      <a:pPr indent="0" lvl="0" marL="0" rtl="0" algn="l">
                        <a:spcBef>
                          <a:spcPts val="0"/>
                        </a:spcBef>
                        <a:spcAft>
                          <a:spcPts val="0"/>
                        </a:spcAft>
                        <a:buNone/>
                      </a:pPr>
                      <a:r>
                        <a:rPr b="1" lang="en"/>
                        <a:t>Task</a:t>
                      </a:r>
                      <a:endParaRPr b="1"/>
                    </a:p>
                  </a:txBody>
                  <a:tcPr marT="91425" marB="91425" marR="91425" marL="91425"/>
                </a:tc>
                <a:tc>
                  <a:txBody>
                    <a:bodyPr/>
                    <a:lstStyle/>
                    <a:p>
                      <a:pPr indent="0" lvl="0" marL="0" rtl="0" algn="l">
                        <a:spcBef>
                          <a:spcPts val="0"/>
                        </a:spcBef>
                        <a:spcAft>
                          <a:spcPts val="0"/>
                        </a:spcAft>
                        <a:buNone/>
                      </a:pPr>
                      <a:r>
                        <a:rPr b="1" lang="en"/>
                        <a:t>Working Hr (Ist Phase/ week)</a:t>
                      </a:r>
                      <a:endParaRPr b="1"/>
                    </a:p>
                  </a:txBody>
                  <a:tcPr marT="91425" marB="91425" marR="91425" marL="91425"/>
                </a:tc>
                <a:tc>
                  <a:txBody>
                    <a:bodyPr/>
                    <a:lstStyle/>
                    <a:p>
                      <a:pPr indent="0" lvl="0" marL="0" rtl="0" algn="l">
                        <a:spcBef>
                          <a:spcPts val="0"/>
                        </a:spcBef>
                        <a:spcAft>
                          <a:spcPts val="0"/>
                        </a:spcAft>
                        <a:buNone/>
                      </a:pPr>
                      <a:r>
                        <a:rPr b="1" lang="en"/>
                        <a:t>Working Hr (2nd Phase / week)</a:t>
                      </a:r>
                      <a:endParaRPr b="1"/>
                    </a:p>
                  </a:txBody>
                  <a:tcPr marT="91425" marB="91425" marR="91425" marL="91425"/>
                </a:tc>
              </a:tr>
              <a:tr h="770000">
                <a:tc>
                  <a:txBody>
                    <a:bodyPr/>
                    <a:lstStyle/>
                    <a:p>
                      <a:pPr indent="0" lvl="0" marL="0" rtl="0" algn="l">
                        <a:spcBef>
                          <a:spcPts val="0"/>
                        </a:spcBef>
                        <a:spcAft>
                          <a:spcPts val="0"/>
                        </a:spcAft>
                        <a:buNone/>
                      </a:pPr>
                      <a:r>
                        <a:rPr lang="en"/>
                        <a:t>Sumit</a:t>
                      </a:r>
                      <a:endParaRPr/>
                    </a:p>
                  </a:txBody>
                  <a:tcPr marT="91425" marB="91425" marR="91425" marL="91425"/>
                </a:tc>
                <a:tc>
                  <a:txBody>
                    <a:bodyPr/>
                    <a:lstStyle/>
                    <a:p>
                      <a:pPr indent="0" lvl="0" marL="0" rtl="0" algn="l">
                        <a:spcBef>
                          <a:spcPts val="0"/>
                        </a:spcBef>
                        <a:spcAft>
                          <a:spcPts val="0"/>
                        </a:spcAft>
                        <a:buNone/>
                      </a:pPr>
                      <a:r>
                        <a:rPr lang="en"/>
                        <a:t>Algorithm (Phase 1 + Phase 2), Simulations, PCB</a:t>
                      </a:r>
                      <a:endParaRPr/>
                    </a:p>
                  </a:txBody>
                  <a:tcPr marT="91425" marB="91425" marR="91425" marL="91425"/>
                </a:tc>
                <a:tc>
                  <a:txBody>
                    <a:bodyPr/>
                    <a:lstStyle/>
                    <a:p>
                      <a:pPr indent="0" lvl="0" marL="0" rtl="0" algn="l">
                        <a:spcBef>
                          <a:spcPts val="0"/>
                        </a:spcBef>
                        <a:spcAft>
                          <a:spcPts val="0"/>
                        </a:spcAft>
                        <a:buNone/>
                      </a:pPr>
                      <a:r>
                        <a:rPr lang="en"/>
                        <a:t>7</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r>
              <a:tr h="381000">
                <a:tc>
                  <a:txBody>
                    <a:bodyPr/>
                    <a:lstStyle/>
                    <a:p>
                      <a:pPr indent="0" lvl="0" marL="0" rtl="0" algn="l">
                        <a:spcBef>
                          <a:spcPts val="0"/>
                        </a:spcBef>
                        <a:spcAft>
                          <a:spcPts val="0"/>
                        </a:spcAft>
                        <a:buNone/>
                      </a:pPr>
                      <a:r>
                        <a:rPr lang="en"/>
                        <a:t>Alok</a:t>
                      </a:r>
                      <a:endParaRPr/>
                    </a:p>
                  </a:txBody>
                  <a:tcPr marT="91425" marB="91425" marR="91425" marL="91425"/>
                </a:tc>
                <a:tc>
                  <a:txBody>
                    <a:bodyPr/>
                    <a:lstStyle/>
                    <a:p>
                      <a:pPr indent="0" lvl="0" marL="0" rtl="0" algn="l">
                        <a:spcBef>
                          <a:spcPts val="0"/>
                        </a:spcBef>
                        <a:spcAft>
                          <a:spcPts val="0"/>
                        </a:spcAft>
                        <a:buNone/>
                      </a:pPr>
                      <a:r>
                        <a:rPr lang="en"/>
                        <a:t>Laser Cuttings, 3D Modelling, Mopping Mechanism, </a:t>
                      </a:r>
                      <a:r>
                        <a:rPr lang="en"/>
                        <a:t>Preliminary</a:t>
                      </a:r>
                      <a:r>
                        <a:rPr lang="en"/>
                        <a:t> Testings</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7</a:t>
                      </a:r>
                      <a:endParaRPr/>
                    </a:p>
                  </a:txBody>
                  <a:tcPr marT="91425" marB="91425" marR="91425" marL="91425"/>
                </a:tc>
              </a:tr>
              <a:tr h="381000">
                <a:tc>
                  <a:txBody>
                    <a:bodyPr/>
                    <a:lstStyle/>
                    <a:p>
                      <a:pPr indent="0" lvl="0" marL="0" rtl="0" algn="l">
                        <a:spcBef>
                          <a:spcPts val="0"/>
                        </a:spcBef>
                        <a:spcAft>
                          <a:spcPts val="0"/>
                        </a:spcAft>
                        <a:buNone/>
                      </a:pPr>
                      <a:r>
                        <a:rPr lang="en"/>
                        <a:t>Pratik</a:t>
                      </a:r>
                      <a:endParaRPr/>
                    </a:p>
                  </a:txBody>
                  <a:tcPr marT="91425" marB="91425" marR="91425" marL="91425"/>
                </a:tc>
                <a:tc>
                  <a:txBody>
                    <a:bodyPr/>
                    <a:lstStyle/>
                    <a:p>
                      <a:pPr indent="0" lvl="0" marL="0" rtl="0" algn="l">
                        <a:spcBef>
                          <a:spcPts val="0"/>
                        </a:spcBef>
                        <a:spcAft>
                          <a:spcPts val="0"/>
                        </a:spcAft>
                        <a:buNone/>
                      </a:pPr>
                      <a:r>
                        <a:rPr lang="en"/>
                        <a:t>3D Design for Blower, Wifi+ App Integration, Algorithm (Phase 2), </a:t>
                      </a:r>
                      <a:endParaRPr/>
                    </a:p>
                  </a:txBody>
                  <a:tcPr marT="91425" marB="91425" marR="91425" marL="91425"/>
                </a:tc>
                <a:tc>
                  <a:txBody>
                    <a:bodyPr/>
                    <a:lstStyle/>
                    <a:p>
                      <a:pPr indent="0" lvl="0" marL="0" rtl="0" algn="l">
                        <a:spcBef>
                          <a:spcPts val="0"/>
                        </a:spcBef>
                        <a:spcAft>
                          <a:spcPts val="0"/>
                        </a:spcAft>
                        <a:buNone/>
                      </a:pPr>
                      <a:r>
                        <a:rPr lang="en"/>
                        <a:t>6</a:t>
                      </a:r>
                      <a:endParaRPr/>
                    </a:p>
                  </a:txBody>
                  <a:tcPr marT="91425" marB="91425" marR="91425" marL="91425"/>
                </a:tc>
                <a:tc>
                  <a:txBody>
                    <a:bodyPr/>
                    <a:lstStyle/>
                    <a:p>
                      <a:pPr indent="0" lvl="0" marL="0" rtl="0" algn="l">
                        <a:spcBef>
                          <a:spcPts val="0"/>
                        </a:spcBef>
                        <a:spcAft>
                          <a:spcPts val="0"/>
                        </a:spcAft>
                        <a:buNone/>
                      </a:pPr>
                      <a:r>
                        <a:rPr lang="en"/>
                        <a:t>7</a:t>
                      </a:r>
                      <a:endParaRPr/>
                    </a:p>
                  </a:txBody>
                  <a:tcPr marT="91425" marB="91425" marR="91425" marL="91425"/>
                </a:tc>
              </a:tr>
              <a:tr h="381000">
                <a:tc>
                  <a:txBody>
                    <a:bodyPr/>
                    <a:lstStyle/>
                    <a:p>
                      <a:pPr indent="0" lvl="0" marL="0" rtl="0" algn="l">
                        <a:spcBef>
                          <a:spcPts val="0"/>
                        </a:spcBef>
                        <a:spcAft>
                          <a:spcPts val="0"/>
                        </a:spcAft>
                        <a:buNone/>
                      </a:pPr>
                      <a:r>
                        <a:rPr lang="en"/>
                        <a:t>Arya</a:t>
                      </a:r>
                      <a:endParaRPr/>
                    </a:p>
                  </a:txBody>
                  <a:tcPr marT="91425" marB="91425" marR="91425" marL="91425"/>
                </a:tc>
                <a:tc>
                  <a:txBody>
                    <a:bodyPr/>
                    <a:lstStyle/>
                    <a:p>
                      <a:pPr indent="0" lvl="0" marL="0" rtl="0" algn="l">
                        <a:spcBef>
                          <a:spcPts val="0"/>
                        </a:spcBef>
                        <a:spcAft>
                          <a:spcPts val="0"/>
                        </a:spcAft>
                        <a:buNone/>
                      </a:pPr>
                      <a:r>
                        <a:rPr lang="en"/>
                        <a:t>Algorithm (Phase 1), PCB, Preliminary Testing</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7</a:t>
                      </a:r>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31" name="Google Shape;231;p30"/>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0"/>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txBox="1"/>
          <p:nvPr>
            <p:ph type="title"/>
          </p:nvPr>
        </p:nvSpPr>
        <p:spPr>
          <a:xfrm>
            <a:off x="727650" y="5189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Status and Key Learning </a:t>
            </a:r>
            <a:endParaRPr/>
          </a:p>
        </p:txBody>
      </p:sp>
      <p:sp>
        <p:nvSpPr>
          <p:cNvPr id="238" name="Google Shape;238;p31"/>
          <p:cNvSpPr txBox="1"/>
          <p:nvPr>
            <p:ph idx="1" type="body"/>
          </p:nvPr>
        </p:nvSpPr>
        <p:spPr>
          <a:xfrm>
            <a:off x="727650" y="1503775"/>
            <a:ext cx="7688700" cy="330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of specification completed:</a:t>
            </a:r>
            <a:endParaRPr/>
          </a:p>
          <a:p>
            <a:pPr indent="-311150" lvl="0" marL="457200" rtl="0" algn="l">
              <a:spcBef>
                <a:spcPts val="1600"/>
              </a:spcBef>
              <a:spcAft>
                <a:spcPts val="0"/>
              </a:spcAft>
              <a:buSzPts val="1300"/>
              <a:buAutoNum type="arabicPeriod"/>
            </a:pPr>
            <a:r>
              <a:rPr lang="en"/>
              <a:t>Dry vacuum </a:t>
            </a:r>
            <a:r>
              <a:rPr lang="en"/>
              <a:t>cleaning </a:t>
            </a:r>
            <a:r>
              <a:rPr lang="en"/>
              <a:t>system </a:t>
            </a:r>
            <a:endParaRPr/>
          </a:p>
          <a:p>
            <a:pPr indent="-311150" lvl="0" marL="457200" rtl="0" algn="l">
              <a:spcBef>
                <a:spcPts val="0"/>
              </a:spcBef>
              <a:spcAft>
                <a:spcPts val="0"/>
              </a:spcAft>
              <a:buSzPts val="1300"/>
              <a:buAutoNum type="arabicPeriod"/>
            </a:pPr>
            <a:r>
              <a:rPr lang="en"/>
              <a:t>Wi-Fi integration for remote control via user-friendly app</a:t>
            </a:r>
            <a:endParaRPr/>
          </a:p>
          <a:p>
            <a:pPr indent="-311150" lvl="0" marL="457200" rtl="0" algn="l">
              <a:spcBef>
                <a:spcPts val="0"/>
              </a:spcBef>
              <a:spcAft>
                <a:spcPts val="0"/>
              </a:spcAft>
              <a:buSzPts val="1300"/>
              <a:buAutoNum type="arabicPeriod"/>
            </a:pPr>
            <a:r>
              <a:rPr lang="en"/>
              <a:t>Alarm control, remote on-off switch for added usability</a:t>
            </a:r>
            <a:endParaRPr/>
          </a:p>
          <a:p>
            <a:pPr indent="-311150" lvl="0" marL="457200" rtl="0" algn="l">
              <a:spcBef>
                <a:spcPts val="0"/>
              </a:spcBef>
              <a:spcAft>
                <a:spcPts val="0"/>
              </a:spcAft>
              <a:buSzPts val="1300"/>
              <a:buAutoNum type="arabicPeriod"/>
            </a:pPr>
            <a:r>
              <a:rPr lang="en"/>
              <a:t>Utilizes encoders for optimized mapping algorithms</a:t>
            </a:r>
            <a:endParaRPr/>
          </a:p>
          <a:p>
            <a:pPr indent="-311150" lvl="0" marL="457200" rtl="0" algn="l">
              <a:spcBef>
                <a:spcPts val="0"/>
              </a:spcBef>
              <a:spcAft>
                <a:spcPts val="0"/>
              </a:spcAft>
              <a:buSzPts val="1300"/>
              <a:buAutoNum type="arabicPeriod"/>
            </a:pPr>
            <a:r>
              <a:rPr lang="en"/>
              <a:t> Includes mopping feature for comprehensive cleaning</a:t>
            </a:r>
            <a:endParaRPr/>
          </a:p>
          <a:p>
            <a:pPr indent="0" lvl="0" marL="0" rtl="0" algn="l">
              <a:spcBef>
                <a:spcPts val="1600"/>
              </a:spcBef>
              <a:spcAft>
                <a:spcPts val="0"/>
              </a:spcAft>
              <a:buNone/>
            </a:pPr>
            <a:r>
              <a:rPr lang="en"/>
              <a:t>However we believe there are still improvements to be made in following areas :</a:t>
            </a:r>
            <a:endParaRPr/>
          </a:p>
          <a:p>
            <a:pPr indent="-311150" lvl="0" marL="457200" rtl="0" algn="l">
              <a:spcBef>
                <a:spcPts val="1600"/>
              </a:spcBef>
              <a:spcAft>
                <a:spcPts val="0"/>
              </a:spcAft>
              <a:buSzPts val="1300"/>
              <a:buAutoNum type="arabicPeriod"/>
            </a:pPr>
            <a:r>
              <a:rPr lang="en"/>
              <a:t>Improving Algorithm</a:t>
            </a:r>
            <a:endParaRPr/>
          </a:p>
          <a:p>
            <a:pPr indent="-311150" lvl="0" marL="457200" rtl="0" algn="l">
              <a:spcBef>
                <a:spcPts val="0"/>
              </a:spcBef>
              <a:spcAft>
                <a:spcPts val="0"/>
              </a:spcAft>
              <a:buSzPts val="1300"/>
              <a:buAutoNum type="arabicPeriod"/>
            </a:pPr>
            <a:r>
              <a:rPr lang="en"/>
              <a:t>Adding different modes in UI</a:t>
            </a:r>
            <a:endParaRPr/>
          </a:p>
          <a:p>
            <a:pPr indent="-311150" lvl="0" marL="457200" rtl="0" algn="l">
              <a:spcBef>
                <a:spcPts val="0"/>
              </a:spcBef>
              <a:spcAft>
                <a:spcPts val="0"/>
              </a:spcAft>
              <a:buSzPts val="1300"/>
              <a:buAutoNum type="arabicPeriod"/>
            </a:pPr>
            <a:r>
              <a:rPr lang="en"/>
              <a:t>Improving aerodynamic for better suction.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2"/>
          <p:cNvSpPr txBox="1"/>
          <p:nvPr>
            <p:ph type="title"/>
          </p:nvPr>
        </p:nvSpPr>
        <p:spPr>
          <a:xfrm>
            <a:off x="727800" y="4919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Acknowledgement</a:t>
            </a:r>
            <a:endParaRPr/>
          </a:p>
        </p:txBody>
      </p:sp>
      <p:sp>
        <p:nvSpPr>
          <p:cNvPr id="244" name="Google Shape;244;p32"/>
          <p:cNvSpPr txBox="1"/>
          <p:nvPr/>
        </p:nvSpPr>
        <p:spPr>
          <a:xfrm>
            <a:off x="862625" y="1410775"/>
            <a:ext cx="75537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We are obliged to receive cooperation from all departments in the lab. We would like to extend our gratitude to all individuals who were a part or contributed to this project in any or the other way.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A special thanks to:</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S Tallur Sir, Ankur Sir, Mangeshwar Sir</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TAs</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WEL Staff (Special Mention to Mangesh Sir and Suraj Sir)</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Ruchi Singh and Souhardhya Paul (ELA)</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PCB Fabrication Dept.</a:t>
            </a:r>
            <a:endParaRPr sz="1300">
              <a:solidFill>
                <a:schemeClr val="accen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ph type="title"/>
          </p:nvPr>
        </p:nvSpPr>
        <p:spPr>
          <a:xfrm>
            <a:off x="729450" y="733950"/>
            <a:ext cx="76884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for Feedback </a:t>
            </a:r>
            <a:endParaRPr/>
          </a:p>
        </p:txBody>
      </p:sp>
      <p:sp>
        <p:nvSpPr>
          <p:cNvPr id="250" name="Google Shape;250;p33"/>
          <p:cNvSpPr txBox="1"/>
          <p:nvPr/>
        </p:nvSpPr>
        <p:spPr>
          <a:xfrm>
            <a:off x="6206450" y="682450"/>
            <a:ext cx="22842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0">
                <a:solidFill>
                  <a:schemeClr val="lt1"/>
                </a:solidFill>
                <a:latin typeface="Lato"/>
                <a:ea typeface="Lato"/>
                <a:cs typeface="Lato"/>
                <a:sym typeface="Lato"/>
              </a:rPr>
              <a:t>📝</a:t>
            </a:r>
            <a:endParaRPr sz="200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9" name="Shape 149"/>
        <p:cNvGrpSpPr/>
        <p:nvPr/>
      </p:nvGrpSpPr>
      <p:grpSpPr>
        <a:xfrm>
          <a:off x="0" y="0"/>
          <a:ext cx="0" cy="0"/>
          <a:chOff x="0" y="0"/>
          <a:chExt cx="0" cy="0"/>
        </a:xfrm>
      </p:grpSpPr>
      <p:sp>
        <p:nvSpPr>
          <p:cNvPr id="150" name="Google Shape;150;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51" name="Google Shape;151;p18"/>
          <p:cNvSpPr txBox="1"/>
          <p:nvPr/>
        </p:nvSpPr>
        <p:spPr>
          <a:xfrm>
            <a:off x="4380350" y="512250"/>
            <a:ext cx="3293100" cy="35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Source Code Pro Medium"/>
                <a:ea typeface="Source Code Pro Medium"/>
                <a:cs typeface="Source Code Pro Medium"/>
                <a:sym typeface="Source Code Pro Medium"/>
              </a:rPr>
              <a:t>Intro</a:t>
            </a:r>
            <a:endParaRPr sz="1900">
              <a:solidFill>
                <a:schemeClr val="lt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1900">
              <a:solidFill>
                <a:schemeClr val="lt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rPr lang="en" sz="1900">
                <a:solidFill>
                  <a:schemeClr val="lt1"/>
                </a:solidFill>
                <a:latin typeface="Source Code Pro Medium"/>
                <a:ea typeface="Source Code Pro Medium"/>
                <a:cs typeface="Source Code Pro Medium"/>
                <a:sym typeface="Source Code Pro Medium"/>
              </a:rPr>
              <a:t>Demo Video</a:t>
            </a:r>
            <a:endParaRPr sz="1900">
              <a:solidFill>
                <a:schemeClr val="lt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1900">
              <a:solidFill>
                <a:schemeClr val="lt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rPr lang="en" sz="1900">
                <a:solidFill>
                  <a:schemeClr val="lt1"/>
                </a:solidFill>
                <a:latin typeface="Source Code Pro Medium"/>
                <a:ea typeface="Source Code Pro Medium"/>
                <a:cs typeface="Source Code Pro Medium"/>
                <a:sym typeface="Source Code Pro Medium"/>
              </a:rPr>
              <a:t>Methodology</a:t>
            </a:r>
            <a:endParaRPr sz="1900">
              <a:solidFill>
                <a:schemeClr val="lt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1900">
              <a:solidFill>
                <a:schemeClr val="lt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rPr lang="en" sz="1900">
                <a:solidFill>
                  <a:schemeClr val="lt1"/>
                </a:solidFill>
                <a:latin typeface="Source Code Pro Medium"/>
                <a:ea typeface="Source Code Pro Medium"/>
                <a:cs typeface="Source Code Pro Medium"/>
                <a:sym typeface="Source Code Pro Medium"/>
              </a:rPr>
              <a:t>Challenges</a:t>
            </a:r>
            <a:endParaRPr sz="1900">
              <a:solidFill>
                <a:schemeClr val="lt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1900">
              <a:solidFill>
                <a:schemeClr val="lt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rPr lang="en" sz="1900">
                <a:solidFill>
                  <a:schemeClr val="lt1"/>
                </a:solidFill>
                <a:latin typeface="Source Code Pro Medium"/>
                <a:ea typeface="Source Code Pro Medium"/>
                <a:cs typeface="Source Code Pro Medium"/>
                <a:sym typeface="Source Code Pro Medium"/>
              </a:rPr>
              <a:t>Individual Contribution</a:t>
            </a:r>
            <a:endParaRPr sz="1900">
              <a:solidFill>
                <a:schemeClr val="lt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1900">
              <a:solidFill>
                <a:schemeClr val="lt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rPr lang="en" sz="1900">
                <a:solidFill>
                  <a:schemeClr val="lt1"/>
                </a:solidFill>
                <a:latin typeface="Source Code Pro Medium"/>
                <a:ea typeface="Source Code Pro Medium"/>
                <a:cs typeface="Source Code Pro Medium"/>
                <a:sym typeface="Source Code Pro Medium"/>
              </a:rPr>
              <a:t>Conclusion</a:t>
            </a:r>
            <a:endParaRPr sz="1900">
              <a:solidFill>
                <a:schemeClr val="lt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1900">
              <a:solidFill>
                <a:schemeClr val="lt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1900">
              <a:solidFill>
                <a:schemeClr val="lt1"/>
              </a:solidFill>
              <a:latin typeface="Source Code Pro Medium"/>
              <a:ea typeface="Source Code Pro Medium"/>
              <a:cs typeface="Source Code Pro Medium"/>
              <a:sym typeface="Source Code Pro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0"/>
          <p:cNvSpPr txBox="1"/>
          <p:nvPr>
            <p:ph type="title"/>
          </p:nvPr>
        </p:nvSpPr>
        <p:spPr>
          <a:xfrm>
            <a:off x="727800" y="3901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for Auto Vacuum Cleaner</a:t>
            </a:r>
            <a:endParaRPr/>
          </a:p>
        </p:txBody>
      </p:sp>
      <p:sp>
        <p:nvSpPr>
          <p:cNvPr id="162" name="Google Shape;162;p20"/>
          <p:cNvSpPr txBox="1"/>
          <p:nvPr/>
        </p:nvSpPr>
        <p:spPr>
          <a:xfrm>
            <a:off x="727800" y="3508050"/>
            <a:ext cx="76044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Robotic Vacuum Cleaner represents significant advancement over traditional methods.</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Requires</a:t>
            </a:r>
            <a:r>
              <a:rPr lang="en" sz="1300">
                <a:solidFill>
                  <a:schemeClr val="accent1"/>
                </a:solidFill>
                <a:latin typeface="Lato"/>
                <a:ea typeface="Lato"/>
                <a:cs typeface="Lato"/>
                <a:sym typeface="Lato"/>
              </a:rPr>
              <a:t> no human intervention thus saving time and effort.</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Made for all home cleaning.</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User-friendly features offer convenience and improves efficiency.</a:t>
            </a:r>
            <a:endParaRPr sz="1300">
              <a:solidFill>
                <a:schemeClr val="accent1"/>
              </a:solidFill>
              <a:latin typeface="Lato"/>
              <a:ea typeface="Lato"/>
              <a:cs typeface="Lato"/>
              <a:sym typeface="Lato"/>
            </a:endParaRPr>
          </a:p>
        </p:txBody>
      </p:sp>
      <p:sp>
        <p:nvSpPr>
          <p:cNvPr id="163" name="Google Shape;163;p20"/>
          <p:cNvSpPr txBox="1"/>
          <p:nvPr/>
        </p:nvSpPr>
        <p:spPr>
          <a:xfrm>
            <a:off x="811800" y="1942375"/>
            <a:ext cx="66855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We strived to make a fully automatic vacuum cleaner with </a:t>
            </a:r>
            <a:r>
              <a:rPr lang="en" sz="1300">
                <a:solidFill>
                  <a:schemeClr val="accent1"/>
                </a:solidFill>
                <a:latin typeface="Lato"/>
                <a:ea typeface="Lato"/>
                <a:cs typeface="Lato"/>
                <a:sym typeface="Lato"/>
              </a:rPr>
              <a:t>following</a:t>
            </a:r>
            <a:r>
              <a:rPr lang="en" sz="1300">
                <a:solidFill>
                  <a:schemeClr val="accent1"/>
                </a:solidFill>
                <a:latin typeface="Lato"/>
                <a:ea typeface="Lato"/>
                <a:cs typeface="Lato"/>
                <a:sym typeface="Lato"/>
              </a:rPr>
              <a:t> additional features:-</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Wifi controlled</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Mopping</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Edge Cleaning</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 Setting up Cleaning Alarms</a:t>
            </a:r>
            <a:endParaRPr sz="1300">
              <a:solidFill>
                <a:schemeClr val="accent1"/>
              </a:solidFill>
              <a:latin typeface="Lato"/>
              <a:ea typeface="Lato"/>
              <a:cs typeface="Lato"/>
              <a:sym typeface="Lato"/>
            </a:endParaRPr>
          </a:p>
        </p:txBody>
      </p:sp>
      <p:sp>
        <p:nvSpPr>
          <p:cNvPr id="164" name="Google Shape;164;p20"/>
          <p:cNvSpPr txBox="1"/>
          <p:nvPr/>
        </p:nvSpPr>
        <p:spPr>
          <a:xfrm>
            <a:off x="659050" y="1557475"/>
            <a:ext cx="4905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Our Product</a:t>
            </a:r>
            <a:endParaRPr b="1" sz="1300">
              <a:solidFill>
                <a:schemeClr val="accent1"/>
              </a:solidFill>
              <a:latin typeface="Lato"/>
              <a:ea typeface="Lato"/>
              <a:cs typeface="Lato"/>
              <a:sym typeface="Lato"/>
            </a:endParaRPr>
          </a:p>
        </p:txBody>
      </p:sp>
      <p:sp>
        <p:nvSpPr>
          <p:cNvPr id="165" name="Google Shape;165;p20"/>
          <p:cNvSpPr txBox="1"/>
          <p:nvPr/>
        </p:nvSpPr>
        <p:spPr>
          <a:xfrm>
            <a:off x="727800" y="3084725"/>
            <a:ext cx="4905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Problems Solved</a:t>
            </a:r>
            <a:endParaRPr b="1" sz="1300">
              <a:solidFill>
                <a:schemeClr val="accen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Video</a:t>
            </a:r>
            <a:endParaRPr/>
          </a:p>
        </p:txBody>
      </p:sp>
      <p:sp>
        <p:nvSpPr>
          <p:cNvPr id="171" name="Google Shape;171;p21"/>
          <p:cNvSpPr txBox="1"/>
          <p:nvPr/>
        </p:nvSpPr>
        <p:spPr>
          <a:xfrm>
            <a:off x="4731775" y="1372425"/>
            <a:ext cx="4178700" cy="13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Link to Demonstration Video:</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u="sng">
                <a:solidFill>
                  <a:schemeClr val="hlink"/>
                </a:solidFill>
                <a:latin typeface="Lato"/>
                <a:ea typeface="Lato"/>
                <a:cs typeface="Lato"/>
                <a:sym typeface="Lato"/>
                <a:hlinkClick r:id="rId3"/>
              </a:rPr>
              <a:t>https://drive.google.com/file/d/1XXJBCTLLqHCSWckM8o-R1NIVCXx29p5G/view?usp=sharing</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3"/>
          <p:cNvSpPr txBox="1"/>
          <p:nvPr/>
        </p:nvSpPr>
        <p:spPr>
          <a:xfrm>
            <a:off x="6914075" y="657650"/>
            <a:ext cx="222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lt1"/>
                </a:solidFill>
                <a:latin typeface="Lato"/>
                <a:ea typeface="Lato"/>
                <a:cs typeface="Lato"/>
                <a:sym typeface="Lato"/>
              </a:rPr>
              <a:t>FlowChart</a:t>
            </a:r>
            <a:endParaRPr b="1" sz="3200">
              <a:solidFill>
                <a:schemeClr val="lt1"/>
              </a:solidFill>
              <a:latin typeface="Lato"/>
              <a:ea typeface="Lato"/>
              <a:cs typeface="Lato"/>
              <a:sym typeface="Lato"/>
            </a:endParaRPr>
          </a:p>
        </p:txBody>
      </p:sp>
      <p:pic>
        <p:nvPicPr>
          <p:cNvPr id="182" name="Google Shape;182;p23"/>
          <p:cNvPicPr preferRelativeResize="0"/>
          <p:nvPr/>
        </p:nvPicPr>
        <p:blipFill>
          <a:blip r:embed="rId3">
            <a:alphaModFix/>
          </a:blip>
          <a:stretch>
            <a:fillRect/>
          </a:stretch>
        </p:blipFill>
        <p:spPr>
          <a:xfrm>
            <a:off x="0" y="0"/>
            <a:ext cx="6782749"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type="title"/>
          </p:nvPr>
        </p:nvSpPr>
        <p:spPr>
          <a:xfrm>
            <a:off x="727650" y="4829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 to Reference Design</a:t>
            </a:r>
            <a:endParaRPr/>
          </a:p>
        </p:txBody>
      </p:sp>
      <p:sp>
        <p:nvSpPr>
          <p:cNvPr id="188" name="Google Shape;188;p24"/>
          <p:cNvSpPr txBox="1"/>
          <p:nvPr/>
        </p:nvSpPr>
        <p:spPr>
          <a:xfrm>
            <a:off x="2555850" y="1647063"/>
            <a:ext cx="5719500" cy="6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95959"/>
                </a:solidFill>
                <a:latin typeface="Lato"/>
                <a:ea typeface="Lato"/>
                <a:cs typeface="Lato"/>
                <a:sym typeface="Lato"/>
              </a:rPr>
              <a:t>With the Smart App, you can easily control and operate your Robo from anywhere using a user-friendly mobile application. This adds convenience by allowing you to manage the cleaning process remotely</a:t>
            </a:r>
            <a:endParaRPr sz="1200">
              <a:solidFill>
                <a:srgbClr val="595959"/>
              </a:solidFill>
              <a:latin typeface="Lato"/>
              <a:ea typeface="Lato"/>
              <a:cs typeface="Lato"/>
              <a:sym typeface="Lato"/>
            </a:endParaRPr>
          </a:p>
        </p:txBody>
      </p:sp>
      <p:sp>
        <p:nvSpPr>
          <p:cNvPr id="189" name="Google Shape;189;p24"/>
          <p:cNvSpPr txBox="1"/>
          <p:nvPr/>
        </p:nvSpPr>
        <p:spPr>
          <a:xfrm>
            <a:off x="2555850" y="1355575"/>
            <a:ext cx="4515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595959"/>
                </a:solidFill>
                <a:latin typeface="Impact"/>
                <a:ea typeface="Impact"/>
                <a:cs typeface="Impact"/>
                <a:sym typeface="Impact"/>
              </a:rPr>
              <a:t>Listens to Your Phone</a:t>
            </a:r>
            <a:endParaRPr sz="1300">
              <a:solidFill>
                <a:srgbClr val="595959"/>
              </a:solidFill>
              <a:latin typeface="Impact"/>
              <a:ea typeface="Impact"/>
              <a:cs typeface="Impact"/>
              <a:sym typeface="Impact"/>
            </a:endParaRPr>
          </a:p>
        </p:txBody>
      </p:sp>
      <p:pic>
        <p:nvPicPr>
          <p:cNvPr id="190" name="Google Shape;190;p24"/>
          <p:cNvPicPr preferRelativeResize="0"/>
          <p:nvPr/>
        </p:nvPicPr>
        <p:blipFill rotWithShape="1">
          <a:blip r:embed="rId3">
            <a:alphaModFix/>
          </a:blip>
          <a:srcRect b="23402" l="0" r="0" t="19795"/>
          <a:stretch/>
        </p:blipFill>
        <p:spPr>
          <a:xfrm>
            <a:off x="219900" y="1363626"/>
            <a:ext cx="2335950" cy="1769112"/>
          </a:xfrm>
          <a:prstGeom prst="rect">
            <a:avLst/>
          </a:prstGeom>
          <a:noFill/>
          <a:ln>
            <a:noFill/>
          </a:ln>
        </p:spPr>
      </p:pic>
      <p:sp>
        <p:nvSpPr>
          <p:cNvPr id="191" name="Google Shape;191;p24"/>
          <p:cNvSpPr txBox="1"/>
          <p:nvPr/>
        </p:nvSpPr>
        <p:spPr>
          <a:xfrm>
            <a:off x="81325" y="3832150"/>
            <a:ext cx="5928900" cy="7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95959"/>
                </a:solidFill>
                <a:latin typeface="Lato"/>
                <a:ea typeface="Lato"/>
                <a:cs typeface="Lato"/>
                <a:sym typeface="Lato"/>
              </a:rPr>
              <a:t> Add two small rotating brushes in front to increase cleaning coverage,especially in corners and edges. This design improves overall cleaning effectiveness but might raise maintenance needs and costs</a:t>
            </a:r>
            <a:endParaRPr sz="1200">
              <a:solidFill>
                <a:srgbClr val="595959"/>
              </a:solidFill>
              <a:latin typeface="Lato"/>
              <a:ea typeface="Lato"/>
              <a:cs typeface="Lato"/>
              <a:sym typeface="Lato"/>
            </a:endParaRPr>
          </a:p>
        </p:txBody>
      </p:sp>
      <p:sp>
        <p:nvSpPr>
          <p:cNvPr id="192" name="Google Shape;192;p24"/>
          <p:cNvSpPr txBox="1"/>
          <p:nvPr/>
        </p:nvSpPr>
        <p:spPr>
          <a:xfrm>
            <a:off x="146775" y="3583600"/>
            <a:ext cx="5653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595959"/>
                </a:solidFill>
                <a:latin typeface="Impact"/>
                <a:ea typeface="Impact"/>
                <a:cs typeface="Impact"/>
                <a:sym typeface="Impact"/>
              </a:rPr>
              <a:t>Edge Cleaning and Spot Cleaning</a:t>
            </a:r>
            <a:endParaRPr b="1" sz="1300">
              <a:solidFill>
                <a:srgbClr val="595959"/>
              </a:solidFill>
              <a:latin typeface="Impact"/>
              <a:ea typeface="Impact"/>
              <a:cs typeface="Impact"/>
              <a:sym typeface="Impact"/>
            </a:endParaRPr>
          </a:p>
        </p:txBody>
      </p:sp>
      <p:pic>
        <p:nvPicPr>
          <p:cNvPr id="193" name="Google Shape;193;p24"/>
          <p:cNvPicPr preferRelativeResize="0"/>
          <p:nvPr/>
        </p:nvPicPr>
        <p:blipFill>
          <a:blip r:embed="rId4">
            <a:alphaModFix/>
          </a:blip>
          <a:stretch>
            <a:fillRect/>
          </a:stretch>
        </p:blipFill>
        <p:spPr>
          <a:xfrm>
            <a:off x="6316902" y="3132750"/>
            <a:ext cx="2394224" cy="17956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nvSpPr>
        <p:spPr>
          <a:xfrm>
            <a:off x="3249963" y="3482525"/>
            <a:ext cx="5719500" cy="6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95959"/>
                </a:solidFill>
                <a:latin typeface="Lato"/>
                <a:ea typeface="Lato"/>
                <a:cs typeface="Lato"/>
                <a:sym typeface="Lato"/>
              </a:rPr>
              <a:t>Equipped with ultrasonic  sensors and mapping algorithms that enable it to know where it has already cleaned and where it still needs to go</a:t>
            </a:r>
            <a:endParaRPr sz="1200">
              <a:solidFill>
                <a:srgbClr val="595959"/>
              </a:solidFill>
              <a:latin typeface="Lato"/>
              <a:ea typeface="Lato"/>
              <a:cs typeface="Lato"/>
              <a:sym typeface="Lato"/>
            </a:endParaRPr>
          </a:p>
        </p:txBody>
      </p:sp>
      <p:sp>
        <p:nvSpPr>
          <p:cNvPr id="199" name="Google Shape;199;p25"/>
          <p:cNvSpPr txBox="1"/>
          <p:nvPr/>
        </p:nvSpPr>
        <p:spPr>
          <a:xfrm>
            <a:off x="3249963" y="3259663"/>
            <a:ext cx="4515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595959"/>
                </a:solidFill>
                <a:latin typeface="Impact"/>
                <a:ea typeface="Impact"/>
                <a:cs typeface="Impact"/>
                <a:sym typeface="Impact"/>
              </a:rPr>
              <a:t>Effient mapping Algorithm</a:t>
            </a:r>
            <a:endParaRPr sz="1300">
              <a:solidFill>
                <a:srgbClr val="595959"/>
              </a:solidFill>
              <a:latin typeface="Impact"/>
              <a:ea typeface="Impact"/>
              <a:cs typeface="Impact"/>
              <a:sym typeface="Impact"/>
            </a:endParaRPr>
          </a:p>
        </p:txBody>
      </p:sp>
      <p:pic>
        <p:nvPicPr>
          <p:cNvPr id="200" name="Google Shape;200;p25"/>
          <p:cNvPicPr preferRelativeResize="0"/>
          <p:nvPr/>
        </p:nvPicPr>
        <p:blipFill>
          <a:blip r:embed="rId3">
            <a:alphaModFix/>
          </a:blip>
          <a:stretch>
            <a:fillRect/>
          </a:stretch>
        </p:blipFill>
        <p:spPr>
          <a:xfrm>
            <a:off x="508750" y="2891950"/>
            <a:ext cx="1941550" cy="1625800"/>
          </a:xfrm>
          <a:prstGeom prst="rect">
            <a:avLst/>
          </a:prstGeom>
          <a:noFill/>
          <a:ln>
            <a:noFill/>
          </a:ln>
        </p:spPr>
      </p:pic>
      <p:sp>
        <p:nvSpPr>
          <p:cNvPr id="201" name="Google Shape;201;p25"/>
          <p:cNvSpPr txBox="1"/>
          <p:nvPr/>
        </p:nvSpPr>
        <p:spPr>
          <a:xfrm>
            <a:off x="9750" y="1825925"/>
            <a:ext cx="5915700" cy="6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95959"/>
                </a:solidFill>
                <a:latin typeface="Lato"/>
                <a:ea typeface="Lato"/>
                <a:cs typeface="Lato"/>
                <a:sym typeface="Lato"/>
              </a:rPr>
              <a:t>The Mobile  App helps you to schedule cleaning your home from anywhere in the world. You can set your alarm and the vacuum cleaner automatically starts cleaning.</a:t>
            </a:r>
            <a:endParaRPr sz="1200">
              <a:solidFill>
                <a:srgbClr val="595959"/>
              </a:solidFill>
              <a:latin typeface="Lato"/>
              <a:ea typeface="Lato"/>
              <a:cs typeface="Lato"/>
              <a:sym typeface="Lato"/>
            </a:endParaRPr>
          </a:p>
        </p:txBody>
      </p:sp>
      <p:sp>
        <p:nvSpPr>
          <p:cNvPr id="202" name="Google Shape;202;p25"/>
          <p:cNvSpPr txBox="1"/>
          <p:nvPr/>
        </p:nvSpPr>
        <p:spPr>
          <a:xfrm>
            <a:off x="140700" y="1559800"/>
            <a:ext cx="5653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595959"/>
                </a:solidFill>
                <a:latin typeface="Impact"/>
                <a:ea typeface="Impact"/>
                <a:cs typeface="Impact"/>
                <a:sym typeface="Impact"/>
              </a:rPr>
              <a:t>Schedule Cleaning Time</a:t>
            </a:r>
            <a:endParaRPr sz="1300">
              <a:solidFill>
                <a:srgbClr val="595959"/>
              </a:solidFill>
              <a:latin typeface="Impact"/>
              <a:ea typeface="Impact"/>
              <a:cs typeface="Impact"/>
              <a:sym typeface="Impact"/>
            </a:endParaRPr>
          </a:p>
        </p:txBody>
      </p:sp>
      <p:pic>
        <p:nvPicPr>
          <p:cNvPr id="203" name="Google Shape;203;p25"/>
          <p:cNvPicPr preferRelativeResize="0"/>
          <p:nvPr/>
        </p:nvPicPr>
        <p:blipFill rotWithShape="1">
          <a:blip r:embed="rId4">
            <a:alphaModFix/>
          </a:blip>
          <a:srcRect b="36768" l="15052" r="0" t="9389"/>
          <a:stretch/>
        </p:blipFill>
        <p:spPr>
          <a:xfrm>
            <a:off x="6190425" y="1005351"/>
            <a:ext cx="2432274" cy="20554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